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72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0A54-DAEB-4F3B-A604-2D69C7173128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A28B-8B75-4D93-BE40-FC80E66A7B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8625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0A54-DAEB-4F3B-A604-2D69C7173128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A28B-8B75-4D93-BE40-FC80E66A7B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1496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0A54-DAEB-4F3B-A604-2D69C7173128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A28B-8B75-4D93-BE40-FC80E66A7B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2799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0A54-DAEB-4F3B-A604-2D69C7173128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A28B-8B75-4D93-BE40-FC80E66A7B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3447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0A54-DAEB-4F3B-A604-2D69C7173128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A28B-8B75-4D93-BE40-FC80E66A7B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3296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0A54-DAEB-4F3B-A604-2D69C7173128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A28B-8B75-4D93-BE40-FC80E66A7B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2625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0A54-DAEB-4F3B-A604-2D69C7173128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A28B-8B75-4D93-BE40-FC80E66A7B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4982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0A54-DAEB-4F3B-A604-2D69C7173128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A28B-8B75-4D93-BE40-FC80E66A7B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9416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0A54-DAEB-4F3B-A604-2D69C7173128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A28B-8B75-4D93-BE40-FC80E66A7B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6120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0A54-DAEB-4F3B-A604-2D69C7173128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A28B-8B75-4D93-BE40-FC80E66A7B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1042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0A54-DAEB-4F3B-A604-2D69C7173128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A28B-8B75-4D93-BE40-FC80E66A7B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2946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10A54-DAEB-4F3B-A604-2D69C7173128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8A28B-8B75-4D93-BE40-FC80E66A7B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353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1249" y="1529697"/>
            <a:ext cx="7429499" cy="458964"/>
          </a:xfrm>
        </p:spPr>
        <p:txBody>
          <a:bodyPr>
            <a:norm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Suppl. 1. </a:t>
            </a:r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Laboratory data during the clinical course of DBA patient.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コンテンツ プレースホルダー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6341907"/>
              </p:ext>
            </p:extLst>
          </p:nvPr>
        </p:nvGraphicFramePr>
        <p:xfrm>
          <a:off x="2381250" y="1988661"/>
          <a:ext cx="7429500" cy="39545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0289">
                  <a:extLst>
                    <a:ext uri="{9D8B030D-6E8A-4147-A177-3AD203B41FA5}">
                      <a16:colId xmlns:a16="http://schemas.microsoft.com/office/drawing/2014/main" val="223919302"/>
                    </a:ext>
                  </a:extLst>
                </a:gridCol>
                <a:gridCol w="1121111">
                  <a:extLst>
                    <a:ext uri="{9D8B030D-6E8A-4147-A177-3AD203B41FA5}">
                      <a16:colId xmlns:a16="http://schemas.microsoft.com/office/drawing/2014/main" val="2632095414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591243698"/>
                    </a:ext>
                  </a:extLst>
                </a:gridCol>
                <a:gridCol w="1587500">
                  <a:extLst>
                    <a:ext uri="{9D8B030D-6E8A-4147-A177-3AD203B41FA5}">
                      <a16:colId xmlns:a16="http://schemas.microsoft.com/office/drawing/2014/main" val="2329737073"/>
                    </a:ext>
                  </a:extLst>
                </a:gridCol>
                <a:gridCol w="1587500">
                  <a:extLst>
                    <a:ext uri="{9D8B030D-6E8A-4147-A177-3AD203B41FA5}">
                      <a16:colId xmlns:a16="http://schemas.microsoft.com/office/drawing/2014/main" val="1721366614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ja-JP" alt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At initial consultation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 first discharge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At five years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7760566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WBC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×10</a:t>
                      </a:r>
                      <a:r>
                        <a:rPr lang="en-US" altLang="ja-JP" sz="1200" u="none" strike="noStrike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el-G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7.00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17.6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5.46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61265117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RBC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(×10</a:t>
                      </a:r>
                      <a:r>
                        <a:rPr lang="en-US" sz="1200" u="none" strike="noStrike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r>
                        <a:rPr lang="el-G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1.61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3.79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178914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(g/L)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9725642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(×10</a:t>
                      </a:r>
                      <a:r>
                        <a:rPr lang="en-US" altLang="ja-JP" sz="1200" u="none" strike="noStrike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el-GR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L)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49.3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34633981"/>
                  </a:ext>
                </a:extLst>
              </a:tr>
              <a:tr h="22650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×10</a:t>
                      </a:r>
                      <a:r>
                        <a:rPr lang="en-US" altLang="ja-JP" sz="1200" u="none" strike="noStrike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el-GR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247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91361939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T-Bil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2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μmol</a:t>
                      </a:r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/L)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8.6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2569010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(U/L)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1093511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(U/L)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2309992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(U/L)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83955147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γ-</a:t>
                      </a:r>
                      <a:r>
                        <a:rPr 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GTP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(U/L)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81755665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(mmol/L)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2.9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5.0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9391975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ja-JP" sz="12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μmol</a:t>
                      </a:r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/L</a:t>
                      </a:r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50.4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38.0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48.6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3516866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eGFR-Cre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(ml/min/1.73m</a:t>
                      </a:r>
                      <a:r>
                        <a:rPr lang="en-US" altLang="ja-JP" sz="1200" b="1" u="none" strike="noStrike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r>
                        <a:rPr lang="ja-JP" alt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3687982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Ferritin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2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pmol</a:t>
                      </a:r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/L)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6,346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N.D.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1,240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688238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Echo cardiogram</a:t>
                      </a:r>
                    </a:p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(ejection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fraction)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(%)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en-US" altLang="ja-JP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N.D.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N.D.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6459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7450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176</Words>
  <Application>Microsoft Office PowerPoint</Application>
  <PresentationFormat>Widescreen</PresentationFormat>
  <Paragraphs>82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Suppl. 1. Laboratory data during the clinical course of DBA patient.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TMGHadmin</dc:creator>
  <cp:lastModifiedBy>Robin Wei</cp:lastModifiedBy>
  <cp:revision>18</cp:revision>
  <dcterms:created xsi:type="dcterms:W3CDTF">2026-04-18T12:36:25Z</dcterms:created>
  <dcterms:modified xsi:type="dcterms:W3CDTF">2026-08-20T09:28:49Z</dcterms:modified>
</cp:coreProperties>
</file>